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2"/>
  </p:notesMasterIdLst>
  <p:sldIdLst>
    <p:sldId id="322" r:id="rId4"/>
    <p:sldId id="318" r:id="rId5"/>
    <p:sldId id="320" r:id="rId6"/>
    <p:sldId id="321" r:id="rId7"/>
    <p:sldId id="319" r:id="rId8"/>
    <p:sldId id="297" r:id="rId9"/>
    <p:sldId id="298" r:id="rId10"/>
    <p:sldId id="299" r:id="rId11"/>
    <p:sldId id="300" r:id="rId12"/>
    <p:sldId id="307" r:id="rId13"/>
    <p:sldId id="309" r:id="rId14"/>
    <p:sldId id="301" r:id="rId15"/>
    <p:sldId id="310" r:id="rId16"/>
    <p:sldId id="312" r:id="rId17"/>
    <p:sldId id="313" r:id="rId18"/>
    <p:sldId id="315" r:id="rId19"/>
    <p:sldId id="316" r:id="rId20"/>
    <p:sldId id="317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3CD"/>
    <a:srgbClr val="D2FE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60" d="100"/>
          <a:sy n="60" d="100"/>
        </p:scale>
        <p:origin x="-1440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CF9F5-675C-4B13-A4AD-57D544C33069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A085D-7841-493B-84E3-49A387EEE0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3910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678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71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2868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0F4E7-FCDD-43E2-8F1A-28B8AC069D9C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886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F5D42-E1EE-4515-85BE-F45177D8E476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639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E3003-3E52-4ADF-B296-A08C21790B51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658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8D6D1-8DD9-427A-A5F4-2D1000EFAEB6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076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E4BDA-464D-4C13-9A0F-FD27BA9C614F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952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58115-214E-4D30-A451-68157721ED28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404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75D7F-64E9-471C-8B0F-D1FBECA2A11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390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526DA-8A93-4BA3-B5F7-662C54CE8023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2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0782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72400-1280-4844-BDB3-D9879C4AF25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891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400B2-45A9-4006-B802-7A35C516322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910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AA6CD-AD0B-4628-A89A-0A17C22B4FAF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678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8A4D5-E2BB-4041-9329-F6EA4DC74314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1393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0F4E7-FCDD-43E2-8F1A-28B8AC069D9C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623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F5D42-E1EE-4515-85BE-F45177D8E476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007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E3003-3E52-4ADF-B296-A08C21790B51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897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8D6D1-8DD9-427A-A5F4-2D1000EFAEB6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594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E4BDA-464D-4C13-9A0F-FD27BA9C614F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452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58115-214E-4D30-A451-68157721ED28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12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90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75D7F-64E9-471C-8B0F-D1FBECA2A11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817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526DA-8A93-4BA3-B5F7-662C54CE8023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1885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72400-1280-4844-BDB3-D9879C4AF25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9932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400B2-45A9-4006-B802-7A35C516322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50321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AA6CD-AD0B-4628-A89A-0A17C22B4FAF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7938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8A4D5-E2BB-4041-9329-F6EA4DC74314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93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599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180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03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248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470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051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8B583-8542-49E5-8E20-BC861D0C2EB3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199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EB9E84-670B-4760-8E99-6C6DDCFE5582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536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EB9E84-670B-4760-8E99-6C6DDCFE5582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17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Tr&#249;ng%20roi%20xanh.mp4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Paramecium.mp4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52800" y="785188"/>
            <a:ext cx="24384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TIẾT 3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60332"/>
            <a:ext cx="75438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THỰC HÀNH QUAN SÁT MỘT SỐ</a:t>
            </a:r>
          </a:p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ĐỘNG VẬT NGUYÊN SINH</a:t>
            </a:r>
          </a:p>
        </p:txBody>
      </p:sp>
    </p:spTree>
    <p:extLst>
      <p:ext uri="{BB962C8B-B14F-4D97-AF65-F5344CB8AC3E}">
        <p14:creationId xmlns:p14="http://schemas.microsoft.com/office/powerpoint/2010/main" xmlns="" val="168462231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276600" y="2133600"/>
            <a:ext cx="309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cs typeface="Arial" charset="0"/>
                <a:sym typeface="Wingdings" pitchFamily="2" charset="2"/>
              </a:rPr>
              <a:t>		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43000"/>
            <a:ext cx="3101975" cy="465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4405313" y="2846388"/>
            <a:ext cx="2819400" cy="304800"/>
          </a:xfrm>
          <a:prstGeom prst="line">
            <a:avLst/>
          </a:prstGeom>
          <a:noFill/>
          <a:ln w="28575">
            <a:solidFill>
              <a:srgbClr val="362CF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458075" y="2667000"/>
            <a:ext cx="1685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cs typeface="Arial" charset="0"/>
              </a:rPr>
              <a:t>Nhân nhỏ</a:t>
            </a: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 flipV="1">
            <a:off x="1585913" y="2922588"/>
            <a:ext cx="2438400" cy="304800"/>
          </a:xfrm>
          <a:prstGeom prst="line">
            <a:avLst/>
          </a:prstGeom>
          <a:noFill/>
          <a:ln w="28575">
            <a:solidFill>
              <a:srgbClr val="362CF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52400" y="25146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cs typeface="Arial" charset="0"/>
              </a:rPr>
              <a:t>Nhân lớn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4786313" y="3227388"/>
            <a:ext cx="2438400" cy="381000"/>
          </a:xfrm>
          <a:prstGeom prst="line">
            <a:avLst/>
          </a:prstGeom>
          <a:noFill/>
          <a:ln w="28575">
            <a:solidFill>
              <a:srgbClr val="362CF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7391400" y="3352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cs typeface="Arial" charset="0"/>
              </a:rPr>
              <a:t>Miệng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5005388" y="3479800"/>
            <a:ext cx="2133600" cy="762000"/>
          </a:xfrm>
          <a:prstGeom prst="line">
            <a:avLst/>
          </a:prstGeom>
          <a:noFill/>
          <a:ln w="28575">
            <a:solidFill>
              <a:srgbClr val="362CF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7215188" y="4089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cs typeface="Arial" charset="0"/>
              </a:rPr>
              <a:t>Hầu</a:t>
            </a: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H="1" flipV="1">
            <a:off x="2133600" y="3810000"/>
            <a:ext cx="1890713" cy="26988"/>
          </a:xfrm>
          <a:prstGeom prst="line">
            <a:avLst/>
          </a:prstGeom>
          <a:noFill/>
          <a:ln w="28575">
            <a:solidFill>
              <a:srgbClr val="362CF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290513" y="3379788"/>
            <a:ext cx="2047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cs typeface="Arial" charset="0"/>
              </a:rPr>
              <a:t>Không bào tiêu hóa</a:t>
            </a:r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V="1">
            <a:off x="4329113" y="1295400"/>
            <a:ext cx="1614487" cy="3227388"/>
          </a:xfrm>
          <a:prstGeom prst="line">
            <a:avLst/>
          </a:prstGeom>
          <a:noFill/>
          <a:ln w="28575">
            <a:solidFill>
              <a:srgbClr val="362CF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6096000" y="914400"/>
            <a:ext cx="2057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cs typeface="Arial" charset="0"/>
              </a:rPr>
              <a:t>Không bào co bóp</a:t>
            </a:r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5319713" y="4522788"/>
            <a:ext cx="1752600" cy="762000"/>
          </a:xfrm>
          <a:prstGeom prst="line">
            <a:avLst/>
          </a:prstGeom>
          <a:noFill/>
          <a:ln w="28575">
            <a:solidFill>
              <a:srgbClr val="362CF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6919913" y="5132388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cs typeface="Arial" charset="0"/>
              </a:rPr>
              <a:t>Lỗ thoát</a:t>
            </a:r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V="1">
            <a:off x="3810000" y="1295400"/>
            <a:ext cx="2133600" cy="838200"/>
          </a:xfrm>
          <a:prstGeom prst="line">
            <a:avLst/>
          </a:prstGeom>
          <a:noFill/>
          <a:ln w="28575">
            <a:solidFill>
              <a:srgbClr val="362CF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 flipH="1" flipV="1">
            <a:off x="1814513" y="1322388"/>
            <a:ext cx="1600200" cy="76200"/>
          </a:xfrm>
          <a:prstGeom prst="line">
            <a:avLst/>
          </a:prstGeom>
          <a:noFill/>
          <a:ln w="28575">
            <a:solidFill>
              <a:srgbClr val="362CF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304800" y="1066800"/>
            <a:ext cx="151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cs typeface="Arial" charset="0"/>
              </a:rPr>
              <a:t>Lông bơi</a:t>
            </a:r>
          </a:p>
        </p:txBody>
      </p:sp>
    </p:spTree>
    <p:extLst>
      <p:ext uri="{BB962C8B-B14F-4D97-AF65-F5344CB8AC3E}">
        <p14:creationId xmlns:p14="http://schemas.microsoft.com/office/powerpoint/2010/main" xmlns="" val="166223842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0" grpId="0"/>
      <p:bldP spid="8201" grpId="0" animBg="1"/>
      <p:bldP spid="8202" grpId="0"/>
      <p:bldP spid="8203" grpId="0" animBg="1"/>
      <p:bldP spid="8204" grpId="0"/>
      <p:bldP spid="8205" grpId="0" animBg="1"/>
      <p:bldP spid="8206" grpId="0"/>
      <p:bldP spid="8207" grpId="0" animBg="1"/>
      <p:bldP spid="8208" grpId="0"/>
      <p:bldP spid="8209" grpId="0" animBg="1"/>
      <p:bldP spid="8210" grpId="0"/>
      <p:bldP spid="8211" grpId="0" animBg="1"/>
      <p:bldP spid="8212" grpId="0"/>
      <p:bldP spid="8213" grpId="0" animBg="1"/>
      <p:bldP spid="8215" grpId="0" animBg="1"/>
      <p:bldP spid="82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0" name="Picture 14" descr="green%20Euglena%20bloom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92" name="Picture 16" descr="green%20Euglena%20bloom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918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CB9D4-04D5-4D88-8ABE-C4C62AF9F5F7}" type="slidenum">
              <a:rPr lang="en-US"/>
              <a:pPr/>
              <a:t>12</a:t>
            </a:fld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495800" y="685800"/>
            <a:ext cx="4038600" cy="2286000"/>
          </a:xfrm>
          <a:prstGeom prst="wedgeRoundRectCallout">
            <a:avLst>
              <a:gd name="adj1" fmla="val -64769"/>
              <a:gd name="adj2" fmla="val 91997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22" name="Picture 2" descr="Kết quả hình ảnh cho trùng roi xan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24200"/>
            <a:ext cx="3654425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rùng roi xanh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21400" y="4495800"/>
            <a:ext cx="2641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754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69560"/>
            <a:ext cx="3094038" cy="471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Line 3"/>
          <p:cNvSpPr>
            <a:spLocks noChangeShapeType="1"/>
          </p:cNvSpPr>
          <p:nvPr/>
        </p:nvSpPr>
        <p:spPr bwMode="auto">
          <a:xfrm flipH="1">
            <a:off x="7162800" y="2341160"/>
            <a:ext cx="838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110538" y="2036360"/>
            <a:ext cx="1033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cs typeface="Arial" charset="0"/>
              </a:rPr>
              <a:t>Roi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 flipV="1">
            <a:off x="3733800" y="1502960"/>
            <a:ext cx="32004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828800" y="1198160"/>
            <a:ext cx="1939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cs typeface="Arial" charset="0"/>
              </a:rPr>
              <a:t>Điểm mắt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3276600" y="5236760"/>
            <a:ext cx="18288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286000" y="3179360"/>
            <a:ext cx="1290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cs typeface="Arial" charset="0"/>
              </a:rPr>
              <a:t>Nhân</a:t>
            </a: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 flipV="1">
            <a:off x="3429000" y="3484160"/>
            <a:ext cx="21336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28600" y="2431648"/>
            <a:ext cx="342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cs typeface="Arial" charset="0"/>
              </a:rPr>
              <a:t>Không bào co bóp</a:t>
            </a: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>
            <a:off x="3505200" y="1960160"/>
            <a:ext cx="32004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1495425" y="4108048"/>
            <a:ext cx="2149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cs typeface="Arial" charset="0"/>
              </a:rPr>
              <a:t>Hạt dự trữ</a:t>
            </a: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flipH="1" flipV="1">
            <a:off x="3352800" y="4489048"/>
            <a:ext cx="1828800" cy="61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1066800" y="5008160"/>
            <a:ext cx="2365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cs typeface="Arial" charset="0"/>
              </a:rPr>
              <a:t>Hạt diệp lục</a:t>
            </a:r>
          </a:p>
        </p:txBody>
      </p:sp>
    </p:spTree>
    <p:extLst>
      <p:ext uri="{BB962C8B-B14F-4D97-AF65-F5344CB8AC3E}">
        <p14:creationId xmlns:p14="http://schemas.microsoft.com/office/powerpoint/2010/main" xmlns="" val="284725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4" grpId="0"/>
      <p:bldP spid="12298" grpId="0"/>
      <p:bldP spid="12300" grpId="0"/>
      <p:bldP spid="12302" grpId="0"/>
      <p:bldP spid="123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1143000" y="0"/>
            <a:ext cx="6477000" cy="3200400"/>
          </a:xfrm>
          <a:prstGeom prst="cloudCallout">
            <a:avLst>
              <a:gd name="adj1" fmla="val -8384"/>
              <a:gd name="adj2" fmla="val 126685"/>
            </a:avLst>
          </a:prstGeom>
          <a:gradFill rotWithShape="1">
            <a:gsLst>
              <a:gs pos="0">
                <a:srgbClr val="FCFAA4"/>
              </a:gs>
              <a:gs pos="50000">
                <a:srgbClr val="FFFFFF"/>
              </a:gs>
              <a:gs pos="100000">
                <a:srgbClr val="FCFAA4"/>
              </a:gs>
            </a:gsLst>
            <a:lin ang="5400000" scaled="1"/>
          </a:gradFill>
          <a:ln w="38100">
            <a:solidFill>
              <a:srgbClr val="362CF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s-ES" sz="3200" b="1" dirty="0" err="1">
                <a:solidFill>
                  <a:srgbClr val="362CF8"/>
                </a:solidFill>
                <a:cs typeface="Arial" charset="0"/>
              </a:rPr>
              <a:t>Nếu</a:t>
            </a:r>
            <a:r>
              <a:rPr lang="es-ES" sz="3200" b="1" dirty="0">
                <a:solidFill>
                  <a:srgbClr val="362CF8"/>
                </a:solidFill>
                <a:cs typeface="Arial" charset="0"/>
              </a:rPr>
              <a:t> </a:t>
            </a:r>
            <a:r>
              <a:rPr lang="es-ES" sz="3200" b="1" dirty="0" err="1">
                <a:solidFill>
                  <a:srgbClr val="362CF8"/>
                </a:solidFill>
                <a:cs typeface="Arial" charset="0"/>
              </a:rPr>
              <a:t>đưa</a:t>
            </a:r>
            <a:r>
              <a:rPr lang="es-ES" sz="3200" b="1" dirty="0">
                <a:solidFill>
                  <a:srgbClr val="362CF8"/>
                </a:solidFill>
                <a:cs typeface="Arial" charset="0"/>
              </a:rPr>
              <a:t> </a:t>
            </a:r>
            <a:r>
              <a:rPr lang="es-ES" sz="3200" b="1" dirty="0" err="1">
                <a:solidFill>
                  <a:srgbClr val="362CF8"/>
                </a:solidFill>
                <a:cs typeface="Arial" charset="0"/>
              </a:rPr>
              <a:t>trùng</a:t>
            </a:r>
            <a:r>
              <a:rPr lang="es-ES" sz="3200" b="1" dirty="0">
                <a:solidFill>
                  <a:srgbClr val="362CF8"/>
                </a:solidFill>
                <a:cs typeface="Arial" charset="0"/>
              </a:rPr>
              <a:t> </a:t>
            </a:r>
            <a:r>
              <a:rPr lang="es-ES" sz="3200" b="1" dirty="0" err="1">
                <a:solidFill>
                  <a:srgbClr val="362CF8"/>
                </a:solidFill>
                <a:cs typeface="Arial" charset="0"/>
              </a:rPr>
              <a:t>roi</a:t>
            </a:r>
            <a:r>
              <a:rPr lang="es-ES" sz="3200" b="1" dirty="0">
                <a:solidFill>
                  <a:srgbClr val="362CF8"/>
                </a:solidFill>
                <a:cs typeface="Arial" charset="0"/>
              </a:rPr>
              <a:t> </a:t>
            </a:r>
            <a:r>
              <a:rPr lang="es-ES" sz="3200" b="1" dirty="0" err="1">
                <a:solidFill>
                  <a:srgbClr val="362CF8"/>
                </a:solidFill>
                <a:cs typeface="Arial" charset="0"/>
              </a:rPr>
              <a:t>vào</a:t>
            </a:r>
            <a:r>
              <a:rPr lang="es-ES" sz="3200" b="1" dirty="0">
                <a:solidFill>
                  <a:srgbClr val="362CF8"/>
                </a:solidFill>
                <a:cs typeface="Arial" charset="0"/>
              </a:rPr>
              <a:t> </a:t>
            </a:r>
            <a:r>
              <a:rPr lang="es-ES" sz="3200" b="1" dirty="0" err="1">
                <a:solidFill>
                  <a:srgbClr val="362CF8"/>
                </a:solidFill>
                <a:cs typeface="Arial" charset="0"/>
              </a:rPr>
              <a:t>tối</a:t>
            </a:r>
            <a:r>
              <a:rPr lang="es-ES" sz="3200" b="1" dirty="0">
                <a:solidFill>
                  <a:srgbClr val="362CF8"/>
                </a:solidFill>
                <a:cs typeface="Arial" charset="0"/>
              </a:rPr>
              <a:t> </a:t>
            </a:r>
            <a:r>
              <a:rPr lang="es-ES" sz="3200" b="1" dirty="0" err="1">
                <a:solidFill>
                  <a:srgbClr val="362CF8"/>
                </a:solidFill>
                <a:cs typeface="Arial" charset="0"/>
              </a:rPr>
              <a:t>vài</a:t>
            </a:r>
            <a:r>
              <a:rPr lang="es-ES" sz="3200" b="1" dirty="0">
                <a:solidFill>
                  <a:srgbClr val="362CF8"/>
                </a:solidFill>
                <a:cs typeface="Arial" charset="0"/>
              </a:rPr>
              <a:t> </a:t>
            </a:r>
            <a:r>
              <a:rPr lang="es-ES" sz="3200" b="1" dirty="0" err="1">
                <a:solidFill>
                  <a:srgbClr val="362CF8"/>
                </a:solidFill>
                <a:cs typeface="Arial" charset="0"/>
              </a:rPr>
              <a:t>ngày</a:t>
            </a:r>
            <a:r>
              <a:rPr lang="es-ES" sz="3200" b="1" dirty="0">
                <a:solidFill>
                  <a:srgbClr val="362CF8"/>
                </a:solidFill>
                <a:cs typeface="Arial" charset="0"/>
              </a:rPr>
              <a:t> </a:t>
            </a:r>
            <a:r>
              <a:rPr lang="es-ES" sz="3200" b="1" dirty="0" err="1">
                <a:solidFill>
                  <a:srgbClr val="362CF8"/>
                </a:solidFill>
                <a:cs typeface="Arial" charset="0"/>
              </a:rPr>
              <a:t>thì</a:t>
            </a:r>
            <a:endParaRPr lang="es-ES" sz="3200" b="1" dirty="0">
              <a:solidFill>
                <a:srgbClr val="362CF8"/>
              </a:solidFill>
              <a:cs typeface="Arial" charset="0"/>
            </a:endParaRPr>
          </a:p>
          <a:p>
            <a:pPr algn="ctr" eaLnBrk="0" hangingPunct="0"/>
            <a:r>
              <a:rPr lang="es-ES" sz="3200" b="1" dirty="0">
                <a:solidFill>
                  <a:srgbClr val="362CF8"/>
                </a:solidFill>
                <a:cs typeface="Arial" charset="0"/>
              </a:rPr>
              <a:t> </a:t>
            </a:r>
            <a:r>
              <a:rPr lang="es-ES" sz="3200" b="1" dirty="0" err="1">
                <a:solidFill>
                  <a:srgbClr val="362CF8"/>
                </a:solidFill>
                <a:cs typeface="Arial" charset="0"/>
              </a:rPr>
              <a:t>có</a:t>
            </a:r>
            <a:r>
              <a:rPr lang="es-ES" sz="3200" b="1" dirty="0">
                <a:solidFill>
                  <a:srgbClr val="362CF8"/>
                </a:solidFill>
                <a:cs typeface="Arial" charset="0"/>
              </a:rPr>
              <a:t> </a:t>
            </a:r>
            <a:r>
              <a:rPr lang="es-ES" sz="3200" b="1" dirty="0" err="1">
                <a:solidFill>
                  <a:srgbClr val="362CF8"/>
                </a:solidFill>
                <a:cs typeface="Arial" charset="0"/>
              </a:rPr>
              <a:t>hiện</a:t>
            </a:r>
            <a:r>
              <a:rPr lang="es-ES" sz="3200" b="1" dirty="0">
                <a:solidFill>
                  <a:srgbClr val="362CF8"/>
                </a:solidFill>
                <a:cs typeface="Arial" charset="0"/>
              </a:rPr>
              <a:t> </a:t>
            </a:r>
            <a:r>
              <a:rPr lang="es-ES" sz="3200" b="1" dirty="0" err="1">
                <a:solidFill>
                  <a:srgbClr val="362CF8"/>
                </a:solidFill>
                <a:cs typeface="Arial" charset="0"/>
              </a:rPr>
              <a:t>tượng</a:t>
            </a:r>
            <a:r>
              <a:rPr lang="es-ES" sz="3200" b="1" dirty="0">
                <a:solidFill>
                  <a:srgbClr val="362CF8"/>
                </a:solidFill>
                <a:cs typeface="Arial" charset="0"/>
              </a:rPr>
              <a:t> </a:t>
            </a:r>
            <a:r>
              <a:rPr lang="es-ES" sz="3200" b="1" dirty="0" err="1">
                <a:solidFill>
                  <a:srgbClr val="362CF8"/>
                </a:solidFill>
                <a:cs typeface="Arial" charset="0"/>
              </a:rPr>
              <a:t>gì</a:t>
            </a:r>
            <a:r>
              <a:rPr lang="es-ES" sz="3200" b="1" dirty="0">
                <a:solidFill>
                  <a:srgbClr val="362CF8"/>
                </a:solidFill>
                <a:cs typeface="Arial" charset="0"/>
              </a:rPr>
              <a:t> </a:t>
            </a:r>
            <a:r>
              <a:rPr lang="es-ES" sz="3200" b="1" dirty="0" err="1">
                <a:solidFill>
                  <a:srgbClr val="362CF8"/>
                </a:solidFill>
                <a:cs typeface="Arial" charset="0"/>
              </a:rPr>
              <a:t>xảy</a:t>
            </a:r>
            <a:r>
              <a:rPr lang="es-ES" sz="3200" b="1" dirty="0">
                <a:solidFill>
                  <a:srgbClr val="362CF8"/>
                </a:solidFill>
                <a:cs typeface="Arial" charset="0"/>
              </a:rPr>
              <a:t> </a:t>
            </a:r>
            <a:r>
              <a:rPr lang="es-ES" sz="3200" b="1" dirty="0" err="1">
                <a:solidFill>
                  <a:srgbClr val="362CF8"/>
                </a:solidFill>
                <a:cs typeface="Arial" charset="0"/>
              </a:rPr>
              <a:t>ra</a:t>
            </a:r>
            <a:r>
              <a:rPr lang="es-ES" sz="3200" b="1" dirty="0">
                <a:solidFill>
                  <a:srgbClr val="362CF8"/>
                </a:solidFill>
                <a:cs typeface="Arial" charset="0"/>
              </a:rPr>
              <a:t>?</a:t>
            </a:r>
            <a:endParaRPr lang="en-US" sz="3200" b="1" dirty="0">
              <a:solidFill>
                <a:srgbClr val="362CF8"/>
              </a:solidFill>
              <a:cs typeface="Arial" charset="0"/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14600"/>
            <a:ext cx="230346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20955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2590800" y="4343400"/>
            <a:ext cx="3657600" cy="381000"/>
          </a:xfrm>
          <a:prstGeom prst="rightArrow">
            <a:avLst>
              <a:gd name="adj1" fmla="val 50000"/>
              <a:gd name="adj2" fmla="val 240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718260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914400" y="0"/>
            <a:ext cx="7467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 smtClean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VIẾT THU </a:t>
            </a:r>
            <a:r>
              <a:rPr lang="en-US" sz="3200" b="1" kern="10" dirty="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HOẠCH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48006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0526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1295951"/>
              </p:ext>
            </p:extLst>
          </p:nvPr>
        </p:nvGraphicFramePr>
        <p:xfrm>
          <a:off x="457200" y="2501900"/>
          <a:ext cx="8229600" cy="2072640"/>
        </p:xfrm>
        <a:graphic>
          <a:graphicData uri="http://schemas.openxmlformats.org/drawingml/2006/table">
            <a:tbl>
              <a:tblPr/>
              <a:tblGrid>
                <a:gridCol w="2863850"/>
                <a:gridCol w="2622550"/>
                <a:gridCol w="2743200"/>
              </a:tblGrid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Trùng giày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Trùng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roi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di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Dinh dưỡng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9255030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720850" y="3202158"/>
            <a:ext cx="3097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cs typeface="Arial" charset="0"/>
                <a:sym typeface="Wingdings" pitchFamily="2" charset="2"/>
              </a:rPr>
              <a:t>		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Trùng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giày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630238" y="2225846"/>
            <a:ext cx="39417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US" sz="3200"/>
              <a:t>Đối xứng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630238" y="2743371"/>
            <a:ext cx="568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B. </a:t>
            </a:r>
            <a:r>
              <a:rPr lang="en-US" sz="3200"/>
              <a:t>Có hình khối như chiếc giày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644525" y="3248196"/>
            <a:ext cx="47196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C. </a:t>
            </a:r>
            <a:r>
              <a:rPr lang="en-US" sz="3200"/>
              <a:t>Dẹp như chiếc đế giày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609600" y="3816521"/>
            <a:ext cx="3546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D. </a:t>
            </a:r>
            <a:r>
              <a:rPr lang="en-US" sz="3200"/>
              <a:t>Không đối xứng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5410200" y="2281408"/>
            <a:ext cx="7620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SAI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6705600" y="3278358"/>
            <a:ext cx="7620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SAI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5257800" y="3938758"/>
            <a:ext cx="7620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SAI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6705600" y="2719558"/>
            <a:ext cx="1143000" cy="4572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ĐÚNG</a:t>
            </a:r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630238" y="2795758"/>
            <a:ext cx="539750" cy="4778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320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142875" y="5245536"/>
            <a:ext cx="8848725" cy="1473200"/>
            <a:chOff x="96" y="3360"/>
            <a:chExt cx="5574" cy="928"/>
          </a:xfrm>
        </p:grpSpPr>
        <p:pic>
          <p:nvPicPr>
            <p:cNvPr id="15" name="Picture 4" descr="flower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flower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8"/>
                <a:gd name="T13" fmla="*/ 0 h 189"/>
                <a:gd name="T14" fmla="*/ 1818 w 1818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2"/>
                <a:gd name="T16" fmla="*/ 0 h 188"/>
                <a:gd name="T17" fmla="*/ 1912 w 1912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6115506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repeatCount="300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repeatCount="300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repeatCount="300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9"/>
                  </p:tgtEl>
                </p:cond>
              </p:nextCondLst>
            </p:seq>
          </p:childTnLst>
        </p:cTn>
      </p:par>
    </p:tnLst>
    <p:bldLst>
      <p:bldP spid="16395" grpId="0"/>
      <p:bldP spid="16396" grpId="0"/>
      <p:bldP spid="16397" grpId="0"/>
      <p:bldP spid="16398" grpId="0"/>
      <p:bldP spid="16399" grpId="0"/>
      <p:bldP spid="16400" grpId="0" animBg="1"/>
      <p:bldP spid="16401" grpId="0" animBg="1"/>
      <p:bldP spid="16402" grpId="0" animBg="1"/>
      <p:bldP spid="16403" grpId="0" animBg="1"/>
      <p:bldP spid="1640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843213" y="2463800"/>
            <a:ext cx="30972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cs typeface="Arial" charset="0"/>
                <a:sym typeface="Wingdings" pitchFamily="2" charset="2"/>
              </a:rPr>
              <a:t>		</a:t>
            </a:r>
            <a:endParaRPr lang="en-US" sz="5400">
              <a:cs typeface="Arial" charset="0"/>
              <a:sym typeface="Wingdings" pitchFamily="2" charset="2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0" y="381000"/>
            <a:ext cx="85344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cs typeface="Arial" charset="0"/>
              </a:rPr>
              <a:t>	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2" eaLnBrk="0" hangingPunct="0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A.Thẳng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2" eaLnBrk="0" hangingPunct="0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B.Vừa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xoay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0" y="2438400"/>
            <a:ext cx="8915400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cs typeface="Arial" charset="0"/>
              </a:rPr>
              <a:t>	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2" eaLnBrk="0" hangingPunct="0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2" eaLnBrk="0" hangingPunct="0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xoay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2" eaLnBrk="0" hangingPunct="0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2" eaLnBrk="0" hangingPunct="0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D.Thẳng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838200" y="1828800"/>
            <a:ext cx="533400" cy="6096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320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838200" y="3962400"/>
            <a:ext cx="533400" cy="5334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3200">
              <a:solidFill>
                <a:srgbClr val="FF33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038929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nimBg="1"/>
      <p:bldP spid="174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52400" y="0"/>
            <a:ext cx="84582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lục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C.Màu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D.Sự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76200" y="1447800"/>
            <a:ext cx="533400" cy="6096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320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152400" y="2895600"/>
            <a:ext cx="457200" cy="6096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3200">
              <a:solidFill>
                <a:srgbClr val="FF3300"/>
              </a:solidFill>
              <a:cs typeface="Arial" charset="0"/>
            </a:endParaRPr>
          </a:p>
        </p:txBody>
      </p:sp>
      <p:pic>
        <p:nvPicPr>
          <p:cNvPr id="18443" name="Picture 11" descr="Chlorogon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4267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049628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41" grpId="0" animBg="1"/>
      <p:bldP spid="184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295400"/>
            <a:ext cx="5181600" cy="1920875"/>
          </a:xfrm>
        </p:spPr>
        <p:txBody>
          <a:bodyPr/>
          <a:lstStyle/>
          <a:p>
            <a:pPr eaLnBrk="1" hangingPunct="1"/>
            <a:r>
              <a:rPr lang="en-US" sz="6600" b="1" smtClean="0">
                <a:solidFill>
                  <a:schemeClr val="tx1"/>
                </a:solidFill>
              </a:rPr>
              <a:t>SINH HỌC 7</a:t>
            </a:r>
            <a:r>
              <a:rPr lang="en-US" sz="66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33934562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-10510" y="1410083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2590800"/>
            <a:ext cx="9144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742950" indent="-742950" algn="just" eaLnBrk="0" hangingPunct="0">
              <a:spcBef>
                <a:spcPct val="50000"/>
              </a:spcBef>
              <a:buAutoNum type="arabicParenR"/>
            </a:pPr>
            <a:r>
              <a:rPr lang="en-US" sz="36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ộng</a:t>
            </a:r>
            <a:r>
              <a:rPr lang="en-US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742950" indent="-742950" algn="just" eaLnBrk="0" hangingPunct="0">
              <a:spcBef>
                <a:spcPct val="50000"/>
              </a:spcBef>
              <a:buAutoNum type="arabicParenR"/>
            </a:pPr>
            <a:r>
              <a:rPr lang="en-US" sz="36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5939881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755650" y="620713"/>
            <a:ext cx="7777163" cy="5400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22" name="Picture 10" descr="01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 descr="divider_85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4464050" cy="14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3" descr="divider_85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237288"/>
            <a:ext cx="4464050" cy="14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3117273" y="333375"/>
            <a:ext cx="2743200" cy="1066800"/>
          </a:xfrm>
          <a:prstGeom prst="wave">
            <a:avLst>
              <a:gd name="adj1" fmla="val 13005"/>
              <a:gd name="adj2" fmla="val -1292"/>
            </a:avLst>
          </a:prstGeom>
          <a:solidFill>
            <a:srgbClr val="92D050"/>
          </a:solidFill>
          <a:ln w="9525">
            <a:solidFill>
              <a:srgbClr val="66CCFF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3200" b="1" smtClean="0">
                <a:solidFill>
                  <a:srgbClr val="993300"/>
                </a:solidFill>
                <a:latin typeface="Times New Roman" pitchFamily="18" charset="0"/>
              </a:rPr>
              <a:t>CHƯƠNG I</a:t>
            </a:r>
            <a:endParaRPr lang="en-US" sz="3200" b="1">
              <a:solidFill>
                <a:srgbClr val="993300"/>
              </a:solidFill>
              <a:latin typeface="Times New Roman" pitchFamily="18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1176516" y="1524000"/>
            <a:ext cx="6624714" cy="146883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4400" b="1" dirty="0"/>
              <a:t>NGÀNH ĐỘNG VẬT </a:t>
            </a:r>
            <a:r>
              <a:rPr lang="en-US" sz="4400" b="1" dirty="0" smtClean="0"/>
              <a:t>NGUYÊN </a:t>
            </a:r>
            <a:r>
              <a:rPr lang="en-US" sz="4400" b="1" dirty="0"/>
              <a:t>SINH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3321050"/>
            <a:ext cx="9144000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ĐVNS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4201506"/>
            <a:ext cx="6868510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ĐVNS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5071238"/>
            <a:ext cx="4876800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ĐVNS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93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build="p" animBg="1"/>
      <p:bldP spid="2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52800" y="785188"/>
            <a:ext cx="24384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TIẾT 3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60332"/>
            <a:ext cx="75438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THỰC HÀNH QUAN SÁT MỘT SỐ</a:t>
            </a:r>
          </a:p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ĐỘNG VẬT NGUYÊN SINH</a:t>
            </a:r>
          </a:p>
        </p:txBody>
      </p:sp>
    </p:spTree>
    <p:extLst>
      <p:ext uri="{BB962C8B-B14F-4D97-AF65-F5344CB8AC3E}">
        <p14:creationId xmlns:p14="http://schemas.microsoft.com/office/powerpoint/2010/main" xmlns="" val="383257998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FB2E-F14C-4AB8-B667-172C052389BF}" type="slidenum">
              <a:rPr lang="en-US"/>
              <a:pPr/>
              <a:t>6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55" y="2133601"/>
            <a:ext cx="9098945" cy="2971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I/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giầy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vi.</a:t>
            </a: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371600" y="381000"/>
            <a:ext cx="6096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000066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THỰC HÀNH: QUAN SÁT MỘT SỐ </a:t>
            </a:r>
          </a:p>
          <a:p>
            <a:pPr algn="ctr"/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000066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ĐỘNG VẬT NGUYÊN SINH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42875" y="5308600"/>
            <a:ext cx="8848725" cy="1473200"/>
            <a:chOff x="96" y="3360"/>
            <a:chExt cx="5574" cy="928"/>
          </a:xfrm>
        </p:grpSpPr>
        <p:pic>
          <p:nvPicPr>
            <p:cNvPr id="8" name="Picture 4" descr="flowe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flowe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8"/>
                <a:gd name="T13" fmla="*/ 0 h 189"/>
                <a:gd name="T14" fmla="*/ 1818 w 1818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2"/>
                <a:gd name="T16" fmla="*/ 0 h 188"/>
                <a:gd name="T17" fmla="*/ 1912 w 1912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38868951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ECA3-B056-4F6F-B4EE-EEF3D1AA4D0A}" type="slidenum">
              <a:rPr lang="en-US"/>
              <a:pPr/>
              <a:t>7</a:t>
            </a:fld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4495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II/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 lam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rơm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bèo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2875" y="5308600"/>
            <a:ext cx="8848725" cy="1473200"/>
            <a:chOff x="96" y="3360"/>
            <a:chExt cx="5574" cy="928"/>
          </a:xfrm>
        </p:grpSpPr>
        <p:pic>
          <p:nvPicPr>
            <p:cNvPr id="5" name="Picture 4" descr="flowe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flowe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8"/>
                <a:gd name="T13" fmla="*/ 0 h 189"/>
                <a:gd name="T14" fmla="*/ 1818 w 1818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2"/>
                <a:gd name="T16" fmla="*/ 0 h 188"/>
                <a:gd name="T17" fmla="*/ 1912 w 1912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67902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7144650"/>
            <a:ext cx="2133600" cy="365125"/>
          </a:xfrm>
        </p:spPr>
        <p:txBody>
          <a:bodyPr/>
          <a:lstStyle/>
          <a:p>
            <a:fld id="{125B9D00-6414-4F87-A0BF-3060AC26601A}" type="slidenum">
              <a:rPr lang="en-US"/>
              <a:pPr/>
              <a:t>8</a:t>
            </a:fld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00832"/>
            <a:ext cx="9144000" cy="3657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III/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dung: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2267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37" y="3840378"/>
            <a:ext cx="89689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142875" y="5229770"/>
            <a:ext cx="8848725" cy="1473200"/>
            <a:chOff x="96" y="3360"/>
            <a:chExt cx="5574" cy="928"/>
          </a:xfrm>
        </p:grpSpPr>
        <p:pic>
          <p:nvPicPr>
            <p:cNvPr id="9" name="Picture 4" descr="flowe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 descr="flowe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8"/>
                <a:gd name="T13" fmla="*/ 0 h 189"/>
                <a:gd name="T14" fmla="*/ 1818 w 1818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2"/>
                <a:gd name="T16" fmla="*/ 0 h 188"/>
                <a:gd name="T17" fmla="*/ 1912 w 1912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22554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6A55-0336-414C-A36A-4F2DEFA7795C}" type="slidenum">
              <a:rPr lang="en-US"/>
              <a:pPr/>
              <a:t>9</a:t>
            </a:fld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1168454" y="1107528"/>
            <a:ext cx="7543800" cy="2209800"/>
          </a:xfrm>
          <a:prstGeom prst="cloudCallout">
            <a:avLst>
              <a:gd name="adj1" fmla="val -21241"/>
              <a:gd name="adj2" fmla="val 98684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nào?Chúng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42875" y="5308600"/>
            <a:ext cx="8848725" cy="1473200"/>
            <a:chOff x="96" y="3360"/>
            <a:chExt cx="5574" cy="928"/>
          </a:xfrm>
        </p:grpSpPr>
        <p:pic>
          <p:nvPicPr>
            <p:cNvPr id="7" name="Picture 4" descr="flower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 descr="flower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8"/>
                <a:gd name="T13" fmla="*/ 0 h 189"/>
                <a:gd name="T14" fmla="*/ 1818 w 1818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2"/>
                <a:gd name="T16" fmla="*/ 0 h 188"/>
                <a:gd name="T17" fmla="*/ 1912 w 1912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6" name="Picture 2" descr="Kết quả hình ảnh cho Trùng giầ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425" y="3527425"/>
            <a:ext cx="2667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arameciu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447800" y="857250"/>
            <a:ext cx="70866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255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ẾT 3&amp;quot;&quot;/&gt;&lt;property id=&quot;20307&quot; value=&quot;322&quot;/&gt;&lt;/object&gt;&lt;object type=&quot;3&quot; unique_id=&quot;10005&quot;&gt;&lt;property id=&quot;20148&quot; value=&quot;5&quot;/&gt;&lt;property id=&quot;20300&quot; value=&quot;Slide 2 - &amp;quot;SINH HỌC 7 &amp;quot;&quot;/&gt;&lt;property id=&quot;20307&quot; value=&quot;318&quot;/&gt;&lt;/object&gt;&lt;object type=&quot;3&quot; unique_id=&quot;10006&quot;&gt;&lt;property id=&quot;20148&quot; value=&quot;5&quot;/&gt;&lt;property id=&quot;20300&quot; value=&quot;Slide 3&quot;/&gt;&lt;property id=&quot;20307&quot; value=&quot;320&quot;/&gt;&lt;/object&gt;&lt;object type=&quot;3&quot; unique_id=&quot;10007&quot;&gt;&lt;property id=&quot;20148&quot; value=&quot;5&quot;/&gt;&lt;property id=&quot;20300&quot; value=&quot;Slide 4&quot;/&gt;&lt;property id=&quot;20307&quot; value=&quot;321&quot;/&gt;&lt;/object&gt;&lt;object type=&quot;3&quot; unique_id=&quot;10008&quot;&gt;&lt;property id=&quot;20148&quot; value=&quot;5&quot;/&gt;&lt;property id=&quot;20300&quot; value=&quot;Slide 5 - &amp;quot;TIẾT 3&amp;quot;&quot;/&gt;&lt;property id=&quot;20307&quot; value=&quot;319&quot;/&gt;&lt;/object&gt;&lt;object type=&quot;3&quot; unique_id=&quot;10009&quot;&gt;&lt;property id=&quot;20148&quot; value=&quot;5&quot;/&gt;&lt;property id=&quot;20300&quot; value=&quot;Slide 6&quot;/&gt;&lt;property id=&quot;20307&quot; value=&quot;297&quot;/&gt;&lt;/object&gt;&lt;object type=&quot;3&quot; unique_id=&quot;10010&quot;&gt;&lt;property id=&quot;20148&quot; value=&quot;5&quot;/&gt;&lt;property id=&quot;20300&quot; value=&quot;Slide 7&quot;/&gt;&lt;property id=&quot;20307&quot; value=&quot;298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&quot;/&gt;&lt;property id=&quot;20307&quot; value=&quot;300&quot;/&gt;&lt;/object&gt;&lt;object type=&quot;3&quot; unique_id=&quot;10013&quot;&gt;&lt;property id=&quot;20148&quot; value=&quot;5&quot;/&gt;&lt;property id=&quot;20300&quot; value=&quot;Slide 10&quot;/&gt;&lt;property id=&quot;20307&quot; value=&quot;307&quot;/&gt;&lt;/object&gt;&lt;object type=&quot;3&quot; unique_id=&quot;10014&quot;&gt;&lt;property id=&quot;20148&quot; value=&quot;5&quot;/&gt;&lt;property id=&quot;20300&quot; value=&quot;Slide 11&quot;/&gt;&lt;property id=&quot;20307&quot; value=&quot;309&quot;/&gt;&lt;/object&gt;&lt;object type=&quot;3&quot; unique_id=&quot;10015&quot;&gt;&lt;property id=&quot;20148&quot; value=&quot;5&quot;/&gt;&lt;property id=&quot;20300&quot; value=&quot;Slide 12&quot;/&gt;&lt;property id=&quot;20307&quot; value=&quot;301&quot;/&gt;&lt;/object&gt;&lt;object type=&quot;3&quot; unique_id=&quot;10016&quot;&gt;&lt;property id=&quot;20148&quot; value=&quot;5&quot;/&gt;&lt;property id=&quot;20300&quot; value=&quot;Slide 13&quot;/&gt;&lt;property id=&quot;20307&quot; value=&quot;310&quot;/&gt;&lt;/object&gt;&lt;object type=&quot;3&quot; unique_id=&quot;10017&quot;&gt;&lt;property id=&quot;20148&quot; value=&quot;5&quot;/&gt;&lt;property id=&quot;20300&quot; value=&quot;Slide 14&quot;/&gt;&lt;property id=&quot;20307&quot; value=&quot;312&quot;/&gt;&lt;/object&gt;&lt;object type=&quot;3&quot; unique_id=&quot;10018&quot;&gt;&lt;property id=&quot;20148&quot; value=&quot;5&quot;/&gt;&lt;property id=&quot;20300&quot; value=&quot;Slide 15&quot;/&gt;&lt;property id=&quot;20307&quot; value=&quot;313&quot;/&gt;&lt;/object&gt;&lt;object type=&quot;3&quot; unique_id=&quot;10019&quot;&gt;&lt;property id=&quot;20148&quot; value=&quot;5&quot;/&gt;&lt;property id=&quot;20300&quot; value=&quot;Slide 16&quot;/&gt;&lt;property id=&quot;20307&quot; value=&quot;315&quot;/&gt;&lt;/object&gt;&lt;object type=&quot;3&quot; unique_id=&quot;10020&quot;&gt;&lt;property id=&quot;20148&quot; value=&quot;5&quot;/&gt;&lt;property id=&quot;20300&quot; value=&quot;Slide 17&quot;/&gt;&lt;property id=&quot;20307&quot; value=&quot;316&quot;/&gt;&lt;/object&gt;&lt;object type=&quot;3&quot; unique_id=&quot;10021&quot;&gt;&lt;property id=&quot;20148&quot; value=&quot;5&quot;/&gt;&lt;property id=&quot;20300&quot; value=&quot;Slide 18&quot;/&gt;&lt;property id=&quot;20307&quot; value=&quot;31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C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480</Words>
  <Application>Microsoft Office PowerPoint</Application>
  <PresentationFormat>On-screen Show (4:3)</PresentationFormat>
  <Paragraphs>87</Paragraphs>
  <Slides>18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Default Design</vt:lpstr>
      <vt:lpstr>1_Default Design</vt:lpstr>
      <vt:lpstr>TIẾT 3</vt:lpstr>
      <vt:lpstr>SINH HỌC 7 </vt:lpstr>
      <vt:lpstr>Slide 3</vt:lpstr>
      <vt:lpstr>Slide 4</vt:lpstr>
      <vt:lpstr>TIẾT 3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Windows</dc:creator>
  <cp:lastModifiedBy>NP-COMPUTER</cp:lastModifiedBy>
  <cp:revision>118</cp:revision>
  <dcterms:created xsi:type="dcterms:W3CDTF">2014-08-03T09:50:14Z</dcterms:created>
  <dcterms:modified xsi:type="dcterms:W3CDTF">2017-10-03T12:59:20Z</dcterms:modified>
</cp:coreProperties>
</file>